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8" r:id="rId2"/>
    <p:sldId id="257" r:id="rId3"/>
    <p:sldId id="260" r:id="rId4"/>
    <p:sldId id="259" r:id="rId5"/>
    <p:sldId id="261" r:id="rId6"/>
    <p:sldId id="262" r:id="rId7"/>
    <p:sldId id="263" r:id="rId8"/>
    <p:sldId id="264" r:id="rId9"/>
    <p:sldId id="265" r:id="rId10"/>
    <p:sldId id="266" r:id="rId11"/>
    <p:sldId id="267" r:id="rId12"/>
    <p:sldId id="279" r:id="rId13"/>
    <p:sldId id="280" r:id="rId14"/>
    <p:sldId id="268"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15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30F4C4-EC57-4E45-AC35-9F42EF380E77}"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0F4C4-EC57-4E45-AC35-9F42EF380E77}"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0F4C4-EC57-4E45-AC35-9F42EF380E77}"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0F4C4-EC57-4E45-AC35-9F42EF380E77}"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30F4C4-EC57-4E45-AC35-9F42EF380E77}"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30F4C4-EC57-4E45-AC35-9F42EF380E77}"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30F4C4-EC57-4E45-AC35-9F42EF380E77}" type="datetimeFigureOut">
              <a:rPr lang="en-US" smtClean="0"/>
              <a:pPr/>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30F4C4-EC57-4E45-AC35-9F42EF380E77}" type="datetimeFigureOut">
              <a:rPr lang="en-US" smtClean="0"/>
              <a:pPr/>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30F4C4-EC57-4E45-AC35-9F42EF380E77}" type="datetimeFigureOut">
              <a:rPr lang="en-US" smtClean="0"/>
              <a:pPr/>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30F4C4-EC57-4E45-AC35-9F42EF380E77}"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30F4C4-EC57-4E45-AC35-9F42EF380E77}"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A99067-2ECF-46C9-B41B-29C62ED2607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0F4C4-EC57-4E45-AC35-9F42EF380E77}" type="datetimeFigureOut">
              <a:rPr lang="en-US" smtClean="0"/>
              <a:pPr/>
              <a:t>12/5/2020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99067-2ECF-46C9-B41B-29C62ED2607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381000"/>
            <a:ext cx="2708564" cy="738664"/>
          </a:xfrm>
          <a:prstGeom prst="rect">
            <a:avLst/>
          </a:prstGeom>
          <a:noFill/>
        </p:spPr>
        <p:txBody>
          <a:bodyPr wrap="square" rtlCol="0">
            <a:spAutoFit/>
          </a:bodyPr>
          <a:lstStyle/>
          <a:p>
            <a:r>
              <a:rPr lang="en-US" sz="2400" dirty="0" smtClean="0"/>
              <a:t>   A presentation on</a:t>
            </a:r>
          </a:p>
          <a:p>
            <a:endParaRPr lang="en-US" dirty="0"/>
          </a:p>
        </p:txBody>
      </p:sp>
      <p:sp>
        <p:nvSpPr>
          <p:cNvPr id="3" name="TextBox 2"/>
          <p:cNvSpPr txBox="1"/>
          <p:nvPr/>
        </p:nvSpPr>
        <p:spPr>
          <a:xfrm>
            <a:off x="1447800" y="1143000"/>
            <a:ext cx="6324600" cy="1354217"/>
          </a:xfrm>
          <a:prstGeom prst="rect">
            <a:avLst/>
          </a:prstGeom>
          <a:noFill/>
        </p:spPr>
        <p:txBody>
          <a:bodyPr wrap="square" rtlCol="0">
            <a:spAutoFit/>
          </a:bodyPr>
          <a:lstStyle/>
          <a:p>
            <a:pPr algn="ctr"/>
            <a:r>
              <a:rPr lang="en-US" sz="3200" b="1" dirty="0" smtClean="0"/>
              <a:t>IoT Based Remote Weather Controlling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10000" y="2514600"/>
            <a:ext cx="1524000" cy="1565272"/>
          </a:xfrm>
          <a:prstGeom prst="rect">
            <a:avLst/>
          </a:prstGeom>
        </p:spPr>
      </p:pic>
      <p:sp>
        <p:nvSpPr>
          <p:cNvPr id="5" name="TextBox 4"/>
          <p:cNvSpPr txBox="1"/>
          <p:nvPr/>
        </p:nvSpPr>
        <p:spPr>
          <a:xfrm>
            <a:off x="342900" y="5943600"/>
            <a:ext cx="8686800" cy="1138773"/>
          </a:xfrm>
          <a:prstGeom prst="rect">
            <a:avLst/>
          </a:prstGeom>
          <a:noFill/>
        </p:spPr>
        <p:txBody>
          <a:bodyPr wrap="square" rtlCol="0">
            <a:spAutoFit/>
          </a:bodyPr>
          <a:lstStyle/>
          <a:p>
            <a:pPr algn="ctr"/>
            <a:r>
              <a:rPr lang="en-US" sz="1600" b="1" dirty="0"/>
              <a:t>Department of Computer Science &amp; Engineering</a:t>
            </a:r>
          </a:p>
          <a:p>
            <a:pPr algn="ctr"/>
            <a:r>
              <a:rPr lang="en-US" sz="1600" b="1" dirty="0"/>
              <a:t>Swami </a:t>
            </a:r>
            <a:r>
              <a:rPr lang="en-US" sz="1600" b="1" dirty="0" err="1"/>
              <a:t>Keshvanand</a:t>
            </a:r>
            <a:r>
              <a:rPr lang="en-US" sz="1600" b="1" dirty="0"/>
              <a:t> Institute of Technology, Management and </a:t>
            </a:r>
            <a:r>
              <a:rPr lang="en-US" sz="1600" b="1" dirty="0" err="1"/>
              <a:t>Gramothan</a:t>
            </a:r>
            <a:r>
              <a:rPr lang="en-US" sz="1600" b="1" dirty="0"/>
              <a:t>, Jaipur</a:t>
            </a:r>
          </a:p>
          <a:p>
            <a:pPr algn="ctr"/>
            <a:r>
              <a:rPr lang="en-US" sz="1600" b="1" dirty="0"/>
              <a:t>Rajasthan Technical University, Kota</a:t>
            </a:r>
          </a:p>
          <a:p>
            <a:endParaRPr lang="en-US" dirty="0"/>
          </a:p>
        </p:txBody>
      </p:sp>
      <p:sp>
        <p:nvSpPr>
          <p:cNvPr id="6" name="TextBox 5"/>
          <p:cNvSpPr txBox="1"/>
          <p:nvPr/>
        </p:nvSpPr>
        <p:spPr>
          <a:xfrm>
            <a:off x="401782" y="4308991"/>
            <a:ext cx="2590800"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Submitted To :-</a:t>
            </a:r>
          </a:p>
          <a:p>
            <a:r>
              <a:rPr lang="en-US" dirty="0" smtClean="0">
                <a:latin typeface="Times New Roman" pitchFamily="18" charset="0"/>
                <a:cs typeface="Times New Roman" pitchFamily="18" charset="0"/>
              </a:rPr>
              <a:t>Dr. </a:t>
            </a:r>
            <a:r>
              <a:rPr lang="en-US" dirty="0" err="1" smtClean="0">
                <a:latin typeface="Times New Roman" pitchFamily="18" charset="0"/>
                <a:cs typeface="Times New Roman" pitchFamily="18" charset="0"/>
              </a:rPr>
              <a:t>Mukesh</a:t>
            </a:r>
            <a:r>
              <a:rPr lang="en-US" dirty="0" smtClean="0">
                <a:latin typeface="Times New Roman" pitchFamily="18" charset="0"/>
                <a:cs typeface="Times New Roman" pitchFamily="18" charset="0"/>
              </a:rPr>
              <a:t> Gupta</a:t>
            </a:r>
          </a:p>
          <a:p>
            <a:r>
              <a:rPr lang="en-US" dirty="0"/>
              <a:t>Ms. </a:t>
            </a:r>
            <a:r>
              <a:rPr lang="en-US" dirty="0" err="1"/>
              <a:t>Anjana</a:t>
            </a:r>
            <a:r>
              <a:rPr lang="en-US" dirty="0"/>
              <a:t> </a:t>
            </a:r>
            <a:r>
              <a:rPr lang="en-US" dirty="0" err="1"/>
              <a:t>Sangwan</a:t>
            </a:r>
            <a:endParaRPr lang="en-US" dirty="0"/>
          </a:p>
        </p:txBody>
      </p:sp>
      <p:sp>
        <p:nvSpPr>
          <p:cNvPr id="7" name="TextBox 6"/>
          <p:cNvSpPr txBox="1"/>
          <p:nvPr/>
        </p:nvSpPr>
        <p:spPr>
          <a:xfrm>
            <a:off x="6061364" y="4308991"/>
            <a:ext cx="3276600" cy="646331"/>
          </a:xfrm>
          <a:prstGeom prst="rect">
            <a:avLst/>
          </a:prstGeom>
          <a:noFill/>
        </p:spPr>
        <p:txBody>
          <a:bodyPr wrap="square" rtlCol="0">
            <a:spAutoFit/>
          </a:bodyPr>
          <a:lstStyle/>
          <a:p>
            <a:r>
              <a:rPr lang="en-US" b="1" dirty="0" smtClean="0"/>
              <a:t>Submitted By :-</a:t>
            </a:r>
          </a:p>
          <a:p>
            <a:r>
              <a:rPr lang="en-US" dirty="0" smtClean="0"/>
              <a:t>Keshav Bhandari(17ESKCS079)</a:t>
            </a:r>
          </a:p>
        </p:txBody>
      </p:sp>
    </p:spTree>
    <p:extLst>
      <p:ext uri="{BB962C8B-B14F-4D97-AF65-F5344CB8AC3E}">
        <p14:creationId xmlns:p14="http://schemas.microsoft.com/office/powerpoint/2010/main" xmlns="" val="2637782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HP\Downloads\Screenshot_2020-09-12-13-21-38-877_com.mi.android.globalFileexplorer.jpg"/>
          <p:cNvPicPr/>
          <p:nvPr/>
        </p:nvPicPr>
        <p:blipFill>
          <a:blip r:embed="rId2" cstate="print"/>
          <a:srcRect l="23718" t="29167" r="27726" b="11111"/>
          <a:stretch>
            <a:fillRect/>
          </a:stretch>
        </p:blipFill>
        <p:spPr bwMode="auto">
          <a:xfrm>
            <a:off x="914400" y="2057400"/>
            <a:ext cx="6934200" cy="3962400"/>
          </a:xfrm>
          <a:prstGeom prst="rect">
            <a:avLst/>
          </a:prstGeom>
          <a:noFill/>
          <a:ln w="9525">
            <a:noFill/>
            <a:miter lim="800000"/>
            <a:headEnd/>
            <a:tailEnd/>
          </a:ln>
        </p:spPr>
      </p:pic>
      <p:sp>
        <p:nvSpPr>
          <p:cNvPr id="3" name="Rectangle 2"/>
          <p:cNvSpPr/>
          <p:nvPr/>
        </p:nvSpPr>
        <p:spPr>
          <a:xfrm>
            <a:off x="2057400" y="609600"/>
            <a:ext cx="5181600" cy="646331"/>
          </a:xfrm>
          <a:prstGeom prst="rect">
            <a:avLst/>
          </a:prstGeom>
          <a:ln>
            <a:solidFill>
              <a:schemeClr val="accent1"/>
            </a:solidFill>
          </a:ln>
        </p:spPr>
        <p:txBody>
          <a:bodyPr wrap="square">
            <a:spAutoFit/>
          </a:bodyPr>
          <a:lstStyle/>
          <a:p>
            <a:pPr algn="ctr"/>
            <a:r>
              <a:rPr lang="en-US" sz="3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DESIGN</a:t>
            </a:r>
            <a:endPar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2590800"/>
            <a:ext cx="5181600" cy="707886"/>
          </a:xfrm>
          <a:prstGeom prst="rect">
            <a:avLst/>
          </a:prstGeom>
          <a:ln>
            <a:solidFill>
              <a:schemeClr val="accent1"/>
            </a:solidFill>
          </a:ln>
        </p:spPr>
        <p:txBody>
          <a:bodyPr wrap="square">
            <a:spAutoFit/>
          </a:bodyPr>
          <a:lstStyle/>
          <a:p>
            <a:pPr algn="ctr"/>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PROJECT DETAILS</a:t>
            </a:r>
            <a:endPar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diag1.png"/>
          <p:cNvPicPr/>
          <p:nvPr/>
        </p:nvPicPr>
        <p:blipFill>
          <a:blip r:embed="rId2" cstate="print"/>
          <a:stretch>
            <a:fillRect/>
          </a:stretch>
        </p:blipFill>
        <p:spPr>
          <a:xfrm>
            <a:off x="1835696" y="1844824"/>
            <a:ext cx="5616624" cy="4256378"/>
          </a:xfrm>
          <a:prstGeom prst="rect">
            <a:avLst/>
          </a:prstGeom>
          <a:effectLst>
            <a:innerShdw blurRad="114300">
              <a:prstClr val="black"/>
            </a:innerShdw>
          </a:effectLst>
        </p:spPr>
      </p:pic>
      <p:sp>
        <p:nvSpPr>
          <p:cNvPr id="3" name="TextBox 2"/>
          <p:cNvSpPr txBox="1"/>
          <p:nvPr/>
        </p:nvSpPr>
        <p:spPr>
          <a:xfrm>
            <a:off x="1115616" y="692696"/>
            <a:ext cx="7056784" cy="584775"/>
          </a:xfrm>
          <a:prstGeom prst="rect">
            <a:avLst/>
          </a:prstGeom>
          <a:noFill/>
          <a:ln>
            <a:solidFill>
              <a:schemeClr val="tx2">
                <a:lumMod val="60000"/>
                <a:lumOff val="40000"/>
              </a:schemeClr>
            </a:solidFill>
          </a:ln>
        </p:spPr>
        <p:txBody>
          <a:bodyPr wrap="square" rtlCol="0">
            <a:spAutoFit/>
          </a:bodyPr>
          <a:lstStyle/>
          <a:p>
            <a:pPr algn="ctr"/>
            <a:r>
              <a:rPr lang="en-IN" sz="3200" b="1" dirty="0" smtClean="0"/>
              <a:t>OBJECTIVES</a:t>
            </a:r>
            <a:endParaRPr lang="en-US" sz="14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332656"/>
            <a:ext cx="7272808" cy="523220"/>
          </a:xfrm>
          <a:prstGeom prst="rect">
            <a:avLst/>
          </a:prstGeom>
          <a:noFill/>
          <a:ln>
            <a:solidFill>
              <a:schemeClr val="tx2">
                <a:lumMod val="60000"/>
                <a:lumOff val="40000"/>
              </a:schemeClr>
            </a:solidFill>
          </a:ln>
        </p:spPr>
        <p:txBody>
          <a:bodyPr wrap="square" rtlCol="0">
            <a:spAutoFit/>
          </a:bodyPr>
          <a:lstStyle/>
          <a:p>
            <a:pPr algn="ctr"/>
            <a:r>
              <a:rPr lang="en-IN" sz="2800" b="1" dirty="0" smtClean="0"/>
              <a:t>(Project Modules)</a:t>
            </a:r>
            <a:endParaRPr lang="en-US" b="1" dirty="0"/>
          </a:p>
        </p:txBody>
      </p:sp>
      <p:sp>
        <p:nvSpPr>
          <p:cNvPr id="4" name="TextBox 3"/>
          <p:cNvSpPr txBox="1"/>
          <p:nvPr/>
        </p:nvSpPr>
        <p:spPr>
          <a:xfrm>
            <a:off x="539552" y="1340768"/>
            <a:ext cx="8064896" cy="2708434"/>
          </a:xfrm>
          <a:prstGeom prst="rect">
            <a:avLst/>
          </a:prstGeom>
          <a:noFill/>
        </p:spPr>
        <p:txBody>
          <a:bodyPr wrap="square" rtlCol="0">
            <a:spAutoFit/>
          </a:bodyPr>
          <a:lstStyle/>
          <a:p>
            <a:pPr marL="342900" indent="-342900">
              <a:buAutoNum type="arabicParenR"/>
            </a:pPr>
            <a:r>
              <a:rPr lang="en-US" sz="2400" b="1" dirty="0" smtClean="0"/>
              <a:t>Read </a:t>
            </a:r>
            <a:r>
              <a:rPr lang="en-US" sz="2400" b="1" dirty="0"/>
              <a:t>Sensor </a:t>
            </a:r>
            <a:r>
              <a:rPr lang="en-US" sz="2400" b="1" dirty="0" smtClean="0"/>
              <a:t>Data</a:t>
            </a:r>
          </a:p>
          <a:p>
            <a:pPr marL="342900" indent="-342900">
              <a:buAutoNum type="arabicParenR"/>
            </a:pPr>
            <a:endParaRPr lang="en-US" b="1" dirty="0" smtClean="0"/>
          </a:p>
          <a:p>
            <a:r>
              <a:rPr lang="en-US" sz="1600" dirty="0" smtClean="0"/>
              <a:t>DHT11 </a:t>
            </a:r>
            <a:r>
              <a:rPr lang="en-US" sz="1600" dirty="0"/>
              <a:t>Sensor calculates the temperature and humidity values and these </a:t>
            </a:r>
            <a:r>
              <a:rPr lang="en-US" sz="1600" dirty="0" smtClean="0"/>
              <a:t>values </a:t>
            </a:r>
            <a:r>
              <a:rPr lang="en-US" sz="1600" dirty="0"/>
              <a:t>are </a:t>
            </a:r>
            <a:r>
              <a:rPr lang="en-US" sz="1600" dirty="0" smtClean="0"/>
              <a:t>read </a:t>
            </a:r>
            <a:r>
              <a:rPr lang="en-US" sz="1600" dirty="0"/>
              <a:t>by the help of Arduino UNO</a:t>
            </a:r>
            <a:r>
              <a:rPr lang="en-US" sz="1600" dirty="0" smtClean="0"/>
              <a:t>.</a:t>
            </a:r>
          </a:p>
          <a:p>
            <a:endParaRPr lang="en-US" sz="1600" dirty="0"/>
          </a:p>
          <a:p>
            <a:pPr lvl="1">
              <a:buFont typeface="Wingdings" pitchFamily="2" charset="2"/>
              <a:buChar char="§"/>
            </a:pPr>
            <a:r>
              <a:rPr lang="en-US" sz="1600" dirty="0" smtClean="0"/>
              <a:t> Connected </a:t>
            </a:r>
            <a:r>
              <a:rPr lang="en-US" sz="1600" dirty="0"/>
              <a:t>the corresponding pins to Arduino through connecting </a:t>
            </a:r>
            <a:r>
              <a:rPr lang="en-US" sz="1600" dirty="0" smtClean="0"/>
              <a:t>wires</a:t>
            </a:r>
          </a:p>
          <a:p>
            <a:pPr lvl="1">
              <a:buFont typeface="Wingdings" pitchFamily="2" charset="2"/>
              <a:buChar char="§"/>
            </a:pPr>
            <a:r>
              <a:rPr lang="en-IN" sz="1600" dirty="0" smtClean="0"/>
              <a:t> </a:t>
            </a:r>
            <a:r>
              <a:rPr lang="en-US" sz="1600" dirty="0" smtClean="0"/>
              <a:t>Wrote </a:t>
            </a:r>
            <a:r>
              <a:rPr lang="en-US" sz="1600" dirty="0"/>
              <a:t>the corresponding code in Arduino software </a:t>
            </a:r>
            <a:r>
              <a:rPr lang="en-US" sz="1600" dirty="0" smtClean="0"/>
              <a:t>IDE</a:t>
            </a:r>
          </a:p>
          <a:p>
            <a:pPr lvl="1">
              <a:buFont typeface="Wingdings" pitchFamily="2" charset="2"/>
              <a:buChar char="§"/>
            </a:pPr>
            <a:r>
              <a:rPr lang="en-IN" sz="1600" dirty="0" smtClean="0"/>
              <a:t> </a:t>
            </a:r>
            <a:r>
              <a:rPr lang="en-US" sz="1600" dirty="0" smtClean="0"/>
              <a:t>Connected </a:t>
            </a:r>
            <a:r>
              <a:rPr lang="en-US" sz="1600" dirty="0"/>
              <a:t>the Arduino to computer with the help of USB </a:t>
            </a:r>
            <a:r>
              <a:rPr lang="en-US" sz="1600" dirty="0" smtClean="0"/>
              <a:t>cable</a:t>
            </a:r>
          </a:p>
          <a:p>
            <a:pPr lvl="1">
              <a:buFont typeface="Wingdings" pitchFamily="2" charset="2"/>
              <a:buChar char="§"/>
            </a:pPr>
            <a:r>
              <a:rPr lang="en-US" sz="1600" dirty="0" smtClean="0"/>
              <a:t> Uploaded </a:t>
            </a:r>
            <a:r>
              <a:rPr lang="en-US" sz="1600" dirty="0"/>
              <a:t>the code to </a:t>
            </a:r>
            <a:r>
              <a:rPr lang="en-US" sz="1600" dirty="0" smtClean="0"/>
              <a:t>Arduino</a:t>
            </a:r>
          </a:p>
          <a:p>
            <a:pPr lvl="1">
              <a:buFont typeface="Wingdings" pitchFamily="2" charset="2"/>
              <a:buChar char="§"/>
            </a:pPr>
            <a:r>
              <a:rPr lang="en-US" sz="1600" dirty="0" smtClean="0"/>
              <a:t> Sensor </a:t>
            </a:r>
            <a:r>
              <a:rPr lang="en-US" sz="1600" dirty="0"/>
              <a:t>values are read by the Arduino</a:t>
            </a:r>
          </a:p>
        </p:txBody>
      </p:sp>
      <p:pic>
        <p:nvPicPr>
          <p:cNvPr id="7" name="Picture 34"/>
          <p:cNvPicPr>
            <a:picLocks noChangeAspect="1" noChangeArrowheads="1"/>
          </p:cNvPicPr>
          <p:nvPr/>
        </p:nvPicPr>
        <p:blipFill>
          <a:blip r:embed="rId2" cstate="print"/>
          <a:srcRect l="27486" t="54947" r="37975" b="13239"/>
          <a:stretch>
            <a:fillRect/>
          </a:stretch>
        </p:blipFill>
        <p:spPr bwMode="auto">
          <a:xfrm>
            <a:off x="2267745" y="4293095"/>
            <a:ext cx="4661402" cy="241623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260648"/>
            <a:ext cx="7632848" cy="3231654"/>
          </a:xfrm>
          <a:prstGeom prst="rect">
            <a:avLst/>
          </a:prstGeom>
          <a:noFill/>
        </p:spPr>
        <p:txBody>
          <a:bodyPr wrap="square" rtlCol="0">
            <a:spAutoFit/>
          </a:bodyPr>
          <a:lstStyle/>
          <a:p>
            <a:r>
              <a:rPr lang="en-US" sz="2400" b="1" dirty="0" smtClean="0"/>
              <a:t>2) Uplink</a:t>
            </a:r>
          </a:p>
          <a:p>
            <a:endParaRPr lang="en-US" b="1" dirty="0"/>
          </a:p>
          <a:p>
            <a:r>
              <a:rPr lang="en-US" dirty="0"/>
              <a:t>The sensor values read by the </a:t>
            </a:r>
            <a:r>
              <a:rPr lang="en-US" dirty="0" smtClean="0"/>
              <a:t>Arduino </a:t>
            </a:r>
            <a:r>
              <a:rPr lang="en-US" dirty="0"/>
              <a:t>sent to TTN and then to Ubidots with the help of LoRa shield.</a:t>
            </a:r>
          </a:p>
          <a:p>
            <a:endParaRPr lang="en-US" dirty="0"/>
          </a:p>
          <a:p>
            <a:pPr lvl="1">
              <a:buFont typeface="Wingdings" pitchFamily="2" charset="2"/>
              <a:buChar char="§"/>
            </a:pPr>
            <a:r>
              <a:rPr lang="en-US" dirty="0" smtClean="0"/>
              <a:t> Configure </a:t>
            </a:r>
            <a:r>
              <a:rPr lang="en-US" dirty="0"/>
              <a:t>the </a:t>
            </a:r>
            <a:r>
              <a:rPr lang="en-US" dirty="0" smtClean="0"/>
              <a:t>gateway</a:t>
            </a:r>
            <a:endParaRPr lang="en-US" dirty="0"/>
          </a:p>
          <a:p>
            <a:pPr lvl="1">
              <a:buFont typeface="Wingdings" pitchFamily="2" charset="2"/>
              <a:buChar char="§"/>
            </a:pPr>
            <a:r>
              <a:rPr lang="en-US" dirty="0" smtClean="0"/>
              <a:t> Mount </a:t>
            </a:r>
            <a:r>
              <a:rPr lang="en-US" dirty="0"/>
              <a:t>LoRa shield on Arduino for transmitting data to </a:t>
            </a:r>
            <a:r>
              <a:rPr lang="en-US" dirty="0" smtClean="0"/>
              <a:t>gateway</a:t>
            </a:r>
            <a:endParaRPr lang="en-US" dirty="0"/>
          </a:p>
          <a:p>
            <a:pPr lvl="1">
              <a:buFont typeface="Wingdings" pitchFamily="2" charset="2"/>
              <a:buChar char="§"/>
            </a:pPr>
            <a:r>
              <a:rPr lang="en-US" dirty="0" smtClean="0"/>
              <a:t> With </a:t>
            </a:r>
            <a:r>
              <a:rPr lang="en-US" dirty="0"/>
              <a:t>the help of gateway, data sent to </a:t>
            </a:r>
            <a:r>
              <a:rPr lang="en-US" dirty="0" smtClean="0"/>
              <a:t>TTN</a:t>
            </a:r>
            <a:endParaRPr lang="en-US" dirty="0"/>
          </a:p>
          <a:p>
            <a:pPr lvl="1">
              <a:buFont typeface="Wingdings" pitchFamily="2" charset="2"/>
              <a:buChar char="§"/>
            </a:pPr>
            <a:r>
              <a:rPr lang="en-US" dirty="0" smtClean="0"/>
              <a:t> Wrote </a:t>
            </a:r>
            <a:r>
              <a:rPr lang="en-US" dirty="0"/>
              <a:t>corresponding </a:t>
            </a:r>
            <a:r>
              <a:rPr lang="en-US" dirty="0" smtClean="0"/>
              <a:t>payload</a:t>
            </a:r>
            <a:endParaRPr lang="en-US" dirty="0"/>
          </a:p>
          <a:p>
            <a:pPr lvl="1">
              <a:buFont typeface="Wingdings" pitchFamily="2" charset="2"/>
              <a:buChar char="§"/>
            </a:pPr>
            <a:r>
              <a:rPr lang="en-US" dirty="0" smtClean="0"/>
              <a:t> Integrated </a:t>
            </a:r>
            <a:r>
              <a:rPr lang="en-US" dirty="0"/>
              <a:t>TTN with </a:t>
            </a:r>
            <a:r>
              <a:rPr lang="en-US" dirty="0" smtClean="0"/>
              <a:t>Ubidots</a:t>
            </a:r>
            <a:endParaRPr lang="en-US" dirty="0"/>
          </a:p>
          <a:p>
            <a:pPr lvl="1">
              <a:buFont typeface="Wingdings" pitchFamily="2" charset="2"/>
              <a:buChar char="§"/>
            </a:pPr>
            <a:r>
              <a:rPr lang="en-US" dirty="0" smtClean="0"/>
              <a:t> Data </a:t>
            </a:r>
            <a:r>
              <a:rPr lang="en-US" dirty="0"/>
              <a:t>sent to </a:t>
            </a:r>
            <a:r>
              <a:rPr lang="en-US" dirty="0" smtClean="0"/>
              <a:t>Ubidots</a:t>
            </a:r>
            <a:endParaRPr lang="en-US" dirty="0"/>
          </a:p>
        </p:txBody>
      </p:sp>
      <p:pic>
        <p:nvPicPr>
          <p:cNvPr id="3" name="Picture 37"/>
          <p:cNvPicPr>
            <a:picLocks noChangeAspect="1" noChangeArrowheads="1"/>
          </p:cNvPicPr>
          <p:nvPr/>
        </p:nvPicPr>
        <p:blipFill>
          <a:blip r:embed="rId2" cstate="print"/>
          <a:srcRect l="27496" t="48842" r="46848" b="26736"/>
          <a:stretch>
            <a:fillRect/>
          </a:stretch>
        </p:blipFill>
        <p:spPr bwMode="auto">
          <a:xfrm>
            <a:off x="4355976" y="3933056"/>
            <a:ext cx="4392488" cy="2274046"/>
          </a:xfrm>
          <a:prstGeom prst="rect">
            <a:avLst/>
          </a:prstGeom>
          <a:noFill/>
        </p:spPr>
      </p:pic>
      <p:pic>
        <p:nvPicPr>
          <p:cNvPr id="4" name="Picture 28"/>
          <p:cNvPicPr>
            <a:picLocks noChangeAspect="1" noChangeArrowheads="1"/>
          </p:cNvPicPr>
          <p:nvPr/>
        </p:nvPicPr>
        <p:blipFill>
          <a:blip r:embed="rId3" cstate="print"/>
          <a:srcRect l="27362" t="58105" r="29846" b="5263"/>
          <a:stretch>
            <a:fillRect/>
          </a:stretch>
        </p:blipFill>
        <p:spPr bwMode="auto">
          <a:xfrm>
            <a:off x="251520" y="3933056"/>
            <a:ext cx="3816424" cy="22352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476673"/>
            <a:ext cx="7416824" cy="2677656"/>
          </a:xfrm>
          <a:prstGeom prst="rect">
            <a:avLst/>
          </a:prstGeom>
          <a:noFill/>
        </p:spPr>
        <p:txBody>
          <a:bodyPr wrap="square" rtlCol="0">
            <a:spAutoFit/>
          </a:bodyPr>
          <a:lstStyle/>
          <a:p>
            <a:r>
              <a:rPr lang="en-US" sz="2400" b="1" dirty="0" smtClean="0"/>
              <a:t>3) Dashboard</a:t>
            </a:r>
            <a:endParaRPr lang="en-US" b="1" dirty="0"/>
          </a:p>
          <a:p>
            <a:r>
              <a:rPr lang="en-US" dirty="0"/>
              <a:t>For monitoring the temperature and humidity in an efficient and user-friendly way, a dashboard is taken into account.</a:t>
            </a:r>
          </a:p>
          <a:p>
            <a:endParaRPr lang="en-US" dirty="0"/>
          </a:p>
          <a:p>
            <a:pPr lvl="1">
              <a:buFont typeface="Wingdings" pitchFamily="2" charset="2"/>
              <a:buChar char="§"/>
            </a:pPr>
            <a:r>
              <a:rPr lang="en-US" dirty="0" smtClean="0"/>
              <a:t> Created </a:t>
            </a:r>
            <a:r>
              <a:rPr lang="en-US" dirty="0"/>
              <a:t>a new dashboard on </a:t>
            </a:r>
            <a:r>
              <a:rPr lang="en-US" dirty="0" smtClean="0"/>
              <a:t>Ubidots</a:t>
            </a:r>
          </a:p>
          <a:p>
            <a:pPr lvl="1">
              <a:buFont typeface="Wingdings" pitchFamily="2" charset="2"/>
              <a:buChar char="§"/>
            </a:pPr>
            <a:r>
              <a:rPr lang="en-US" dirty="0" smtClean="0"/>
              <a:t> Added our </a:t>
            </a:r>
            <a:r>
              <a:rPr lang="en-US" dirty="0"/>
              <a:t>device on </a:t>
            </a:r>
            <a:r>
              <a:rPr lang="en-US" dirty="0" smtClean="0"/>
              <a:t>that</a:t>
            </a:r>
          </a:p>
          <a:p>
            <a:pPr lvl="1">
              <a:buFont typeface="Wingdings" pitchFamily="2" charset="2"/>
              <a:buChar char="§"/>
            </a:pPr>
            <a:r>
              <a:rPr lang="en-US" dirty="0" smtClean="0"/>
              <a:t> Added </a:t>
            </a:r>
            <a:r>
              <a:rPr lang="en-US" dirty="0"/>
              <a:t>the corresponding parameters on the </a:t>
            </a:r>
            <a:r>
              <a:rPr lang="en-US" dirty="0" smtClean="0"/>
              <a:t>Dashboard</a:t>
            </a:r>
          </a:p>
          <a:p>
            <a:pPr lvl="1">
              <a:buFont typeface="Wingdings" pitchFamily="2" charset="2"/>
              <a:buChar char="§"/>
            </a:pPr>
            <a:r>
              <a:rPr lang="en-US" dirty="0"/>
              <a:t> </a:t>
            </a:r>
            <a:r>
              <a:rPr lang="en-US" dirty="0" smtClean="0"/>
              <a:t>Added </a:t>
            </a:r>
            <a:r>
              <a:rPr lang="en-US" dirty="0"/>
              <a:t>one relay on Dashboard for </a:t>
            </a:r>
            <a:r>
              <a:rPr lang="en-US" dirty="0" smtClean="0"/>
              <a:t>downlink</a:t>
            </a:r>
            <a:endParaRPr lang="en-IN" dirty="0" smtClean="0"/>
          </a:p>
          <a:p>
            <a:pPr lvl="1">
              <a:buFont typeface="Wingdings" pitchFamily="2" charset="2"/>
              <a:buChar char="§"/>
            </a:pPr>
            <a:r>
              <a:rPr lang="en-IN" dirty="0" smtClean="0"/>
              <a:t>We can see our uploaded data on dashboard.</a:t>
            </a:r>
            <a:endParaRPr lang="en-US" dirty="0"/>
          </a:p>
        </p:txBody>
      </p:sp>
      <p:pic>
        <p:nvPicPr>
          <p:cNvPr id="16386" name="Picture 2"/>
          <p:cNvPicPr>
            <a:picLocks noChangeAspect="1" noChangeArrowheads="1"/>
          </p:cNvPicPr>
          <p:nvPr/>
        </p:nvPicPr>
        <p:blipFill>
          <a:blip r:embed="rId2" cstate="print"/>
          <a:srcRect t="13089" b="8377"/>
          <a:stretch>
            <a:fillRect/>
          </a:stretch>
        </p:blipFill>
        <p:spPr bwMode="auto">
          <a:xfrm>
            <a:off x="1619672" y="3501008"/>
            <a:ext cx="6048672" cy="3096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9592" y="548680"/>
            <a:ext cx="7416824" cy="3231654"/>
          </a:xfrm>
          <a:prstGeom prst="rect">
            <a:avLst/>
          </a:prstGeom>
          <a:noFill/>
        </p:spPr>
        <p:txBody>
          <a:bodyPr wrap="square" rtlCol="0">
            <a:spAutoFit/>
          </a:bodyPr>
          <a:lstStyle/>
          <a:p>
            <a:r>
              <a:rPr lang="en-US" sz="2400" b="1" dirty="0" smtClean="0"/>
              <a:t>4) Trigger Actions</a:t>
            </a:r>
          </a:p>
          <a:p>
            <a:r>
              <a:rPr lang="en-US" dirty="0" smtClean="0"/>
              <a:t>In order to control and maintain our required temperature and humidity range, we need to trigger our relay.</a:t>
            </a:r>
          </a:p>
          <a:p>
            <a:endParaRPr lang="en-US" dirty="0" smtClean="0"/>
          </a:p>
          <a:p>
            <a:pPr lvl="1">
              <a:buFont typeface="Wingdings" pitchFamily="2" charset="2"/>
              <a:buChar char="§"/>
            </a:pPr>
            <a:r>
              <a:rPr lang="en-US" dirty="0" smtClean="0"/>
              <a:t> Create events in Ubidots</a:t>
            </a:r>
          </a:p>
          <a:p>
            <a:pPr lvl="1">
              <a:buFont typeface="Wingdings" pitchFamily="2" charset="2"/>
              <a:buChar char="§"/>
            </a:pPr>
            <a:r>
              <a:rPr lang="en-US" dirty="0" smtClean="0"/>
              <a:t> Select the variables for triggering actions</a:t>
            </a:r>
          </a:p>
          <a:p>
            <a:pPr lvl="1">
              <a:buFont typeface="Wingdings" pitchFamily="2" charset="2"/>
              <a:buChar char="§"/>
            </a:pPr>
            <a:r>
              <a:rPr lang="en-US" dirty="0" smtClean="0"/>
              <a:t> Set the ‘if’ conditions for specifying when the action to be triggered</a:t>
            </a:r>
          </a:p>
          <a:p>
            <a:pPr lvl="1">
              <a:buFont typeface="Wingdings" pitchFamily="2" charset="2"/>
              <a:buChar char="§"/>
            </a:pPr>
            <a:r>
              <a:rPr lang="en-US" dirty="0" smtClean="0"/>
              <a:t> Set what action to be performed in case ‘if’ condition satisfies</a:t>
            </a:r>
          </a:p>
          <a:p>
            <a:pPr lvl="1">
              <a:buFont typeface="Wingdings" pitchFamily="2" charset="2"/>
              <a:buChar char="§"/>
            </a:pPr>
            <a:r>
              <a:rPr lang="en-US" dirty="0" smtClean="0"/>
              <a:t> Set when to get back to normal conditions</a:t>
            </a:r>
          </a:p>
          <a:p>
            <a:pPr lvl="1">
              <a:buFont typeface="Wingdings" pitchFamily="2" charset="2"/>
              <a:buChar char="§"/>
            </a:pPr>
            <a:r>
              <a:rPr lang="en-US" dirty="0" smtClean="0"/>
              <a:t> Based on above triggering, relay is turned on or off</a:t>
            </a:r>
          </a:p>
          <a:p>
            <a:endParaRPr lang="en-US" dirty="0"/>
          </a:p>
        </p:txBody>
      </p:sp>
      <p:pic>
        <p:nvPicPr>
          <p:cNvPr id="4" name="Picture 3"/>
          <p:cNvPicPr/>
          <p:nvPr/>
        </p:nvPicPr>
        <p:blipFill>
          <a:blip r:embed="rId2" cstate="print"/>
          <a:srcRect l="2283" t="10482" r="2011" b="12579"/>
          <a:stretch>
            <a:fillRect/>
          </a:stretch>
        </p:blipFill>
        <p:spPr bwMode="auto">
          <a:xfrm>
            <a:off x="1979712" y="3861048"/>
            <a:ext cx="5184576" cy="2636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548680"/>
            <a:ext cx="7704856" cy="2677656"/>
          </a:xfrm>
          <a:prstGeom prst="rect">
            <a:avLst/>
          </a:prstGeom>
          <a:noFill/>
        </p:spPr>
        <p:txBody>
          <a:bodyPr wrap="square" rtlCol="0">
            <a:spAutoFit/>
          </a:bodyPr>
          <a:lstStyle/>
          <a:p>
            <a:r>
              <a:rPr lang="en-US" sz="2400" b="1" dirty="0" smtClean="0"/>
              <a:t>5) Downlink</a:t>
            </a:r>
          </a:p>
          <a:p>
            <a:r>
              <a:rPr lang="en-US" dirty="0" smtClean="0"/>
              <a:t>In order to turn on or off the relay, downlink needs to be sent that gives the end node a message to turn it on or off.</a:t>
            </a:r>
          </a:p>
          <a:p>
            <a:endParaRPr lang="en-US" dirty="0" smtClean="0"/>
          </a:p>
          <a:p>
            <a:pPr lvl="1">
              <a:buFont typeface="Wingdings" pitchFamily="2" charset="2"/>
              <a:buChar char="§"/>
            </a:pPr>
            <a:r>
              <a:rPr lang="en-US" dirty="0" smtClean="0"/>
              <a:t> When trigger event occurs, downlink is sent </a:t>
            </a:r>
          </a:p>
          <a:p>
            <a:pPr lvl="1">
              <a:buFont typeface="Wingdings" pitchFamily="2" charset="2"/>
              <a:buChar char="§"/>
            </a:pPr>
            <a:r>
              <a:rPr lang="en-US" dirty="0" smtClean="0"/>
              <a:t> How the end node respond to different downlinks is set</a:t>
            </a:r>
          </a:p>
          <a:p>
            <a:pPr lvl="1">
              <a:buFont typeface="Wingdings" pitchFamily="2" charset="2"/>
              <a:buChar char="§"/>
            </a:pPr>
            <a:r>
              <a:rPr lang="en-US" dirty="0" smtClean="0"/>
              <a:t> The downlink is confirmed</a:t>
            </a:r>
          </a:p>
          <a:p>
            <a:pPr lvl="1">
              <a:buFont typeface="Wingdings" pitchFamily="2" charset="2"/>
              <a:buChar char="§"/>
            </a:pPr>
            <a:r>
              <a:rPr lang="en-US" dirty="0" smtClean="0"/>
              <a:t> Action corresponding to given downlink is performed </a:t>
            </a:r>
          </a:p>
          <a:p>
            <a:endParaRPr lang="en-US" dirty="0"/>
          </a:p>
        </p:txBody>
      </p:sp>
      <p:pic>
        <p:nvPicPr>
          <p:cNvPr id="4" name="Picture 3"/>
          <p:cNvPicPr/>
          <p:nvPr/>
        </p:nvPicPr>
        <p:blipFill>
          <a:blip r:embed="rId2" cstate="print"/>
          <a:srcRect t="11467"/>
          <a:stretch>
            <a:fillRect/>
          </a:stretch>
        </p:blipFill>
        <p:spPr bwMode="auto">
          <a:xfrm>
            <a:off x="1691680" y="3356992"/>
            <a:ext cx="5688632" cy="31398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7704" y="2276872"/>
            <a:ext cx="5544616" cy="2308324"/>
          </a:xfrm>
          <a:prstGeom prst="rect">
            <a:avLst/>
          </a:prstGeom>
          <a:noFill/>
        </p:spPr>
        <p:txBody>
          <a:bodyPr wrap="square" rtlCol="0">
            <a:spAutoFit/>
          </a:bodyPr>
          <a:lstStyle/>
          <a:p>
            <a:pPr algn="ctr"/>
            <a:r>
              <a:rPr lang="en-IN"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SCREENSHOTS</a:t>
            </a:r>
          </a:p>
          <a:p>
            <a:pPr algn="ctr"/>
            <a:r>
              <a:rPr lang="en-IN"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Of</a:t>
            </a:r>
          </a:p>
          <a:p>
            <a:pPr algn="ctr"/>
            <a:r>
              <a:rPr lang="en-IN"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Project</a:t>
            </a:r>
            <a:endParaRPr lang="en-US" sz="36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7362" t="58105" r="29846" b="5263"/>
          <a:stretch>
            <a:fillRect/>
          </a:stretch>
        </p:blipFill>
        <p:spPr bwMode="auto">
          <a:xfrm>
            <a:off x="251520" y="404664"/>
            <a:ext cx="4176464" cy="2229729"/>
          </a:xfrm>
          <a:prstGeom prst="rect">
            <a:avLst/>
          </a:prstGeom>
          <a:noFill/>
          <a:ln w="9525">
            <a:noFill/>
            <a:miter lim="800000"/>
            <a:headEnd/>
            <a:tailEnd/>
          </a:ln>
        </p:spPr>
      </p:pic>
      <p:pic>
        <p:nvPicPr>
          <p:cNvPr id="3" name="Picture 2"/>
          <p:cNvPicPr/>
          <p:nvPr/>
        </p:nvPicPr>
        <p:blipFill>
          <a:blip r:embed="rId2" cstate="print"/>
          <a:srcRect l="27564" t="15158" r="30921" b="42937"/>
          <a:stretch>
            <a:fillRect/>
          </a:stretch>
        </p:blipFill>
        <p:spPr bwMode="auto">
          <a:xfrm>
            <a:off x="323529" y="3429000"/>
            <a:ext cx="4248472" cy="2743200"/>
          </a:xfrm>
          <a:prstGeom prst="rect">
            <a:avLst/>
          </a:prstGeom>
          <a:noFill/>
          <a:ln w="9525">
            <a:noFill/>
            <a:miter lim="800000"/>
            <a:headEnd/>
            <a:tailEnd/>
          </a:ln>
        </p:spPr>
      </p:pic>
      <p:pic>
        <p:nvPicPr>
          <p:cNvPr id="4" name="Picture 3"/>
          <p:cNvPicPr/>
          <p:nvPr/>
        </p:nvPicPr>
        <p:blipFill>
          <a:blip r:embed="rId3" cstate="print"/>
          <a:srcRect l="27485" t="54947" r="37975" b="13238"/>
          <a:stretch>
            <a:fillRect/>
          </a:stretch>
        </p:blipFill>
        <p:spPr bwMode="auto">
          <a:xfrm>
            <a:off x="4716016" y="476672"/>
            <a:ext cx="4152021" cy="2150684"/>
          </a:xfrm>
          <a:prstGeom prst="rect">
            <a:avLst/>
          </a:prstGeom>
          <a:noFill/>
          <a:ln w="9525">
            <a:noFill/>
            <a:miter lim="800000"/>
            <a:headEnd/>
            <a:tailEnd/>
          </a:ln>
        </p:spPr>
      </p:pic>
      <p:pic>
        <p:nvPicPr>
          <p:cNvPr id="5" name="Picture 4"/>
          <p:cNvPicPr/>
          <p:nvPr/>
        </p:nvPicPr>
        <p:blipFill>
          <a:blip r:embed="rId4" cstate="print"/>
          <a:srcRect l="27497" t="48842" r="46848" b="26737"/>
          <a:stretch>
            <a:fillRect/>
          </a:stretch>
        </p:blipFill>
        <p:spPr bwMode="auto">
          <a:xfrm>
            <a:off x="5076056" y="3861048"/>
            <a:ext cx="3508839" cy="1878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3778729400"/>
              </p:ext>
            </p:extLst>
          </p:nvPr>
        </p:nvGraphicFramePr>
        <p:xfrm>
          <a:off x="990600" y="1219200"/>
          <a:ext cx="7543800" cy="4301838"/>
        </p:xfrm>
        <a:graphic>
          <a:graphicData uri="http://schemas.openxmlformats.org/drawingml/2006/table">
            <a:tbl>
              <a:tblPr firstRow="1" bandRow="1">
                <a:tableStyleId>{5940675A-B579-460E-94D1-54222C63F5DA}</a:tableStyleId>
              </a:tblPr>
              <a:tblGrid>
                <a:gridCol w="1273016"/>
                <a:gridCol w="6270784"/>
              </a:tblGrid>
              <a:tr h="477982">
                <a:tc gridSpan="2">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smtClean="0"/>
                        <a:t>Introduction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477982">
                <a:tc gridSpan="2">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2.   Tools and Technology used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477982">
                <a:tc gridSpan="2">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t>3.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477982">
                <a:tc gridSpan="2">
                  <a:txBody>
                    <a:bodyPr/>
                    <a:lstStyle/>
                    <a:p>
                      <a:pPr marL="342900" indent="-342900">
                        <a:buAutoNum type="arabicPeriod" startAt="4"/>
                      </a:pPr>
                      <a:r>
                        <a:rPr lang="en-US" sz="2000" dirty="0" smtClean="0"/>
                        <a:t>Project Details</a:t>
                      </a:r>
                      <a:r>
                        <a:rPr lang="en-US" sz="2000" baseline="0" dirty="0" smtClean="0"/>
                        <a:t> </a:t>
                      </a:r>
                      <a:endParaRPr lang="en-US" sz="20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477982">
                <a:tc>
                  <a:txBody>
                    <a:bodyPr/>
                    <a:lstStyle/>
                    <a:p>
                      <a:pPr marL="0" indent="0" algn="r">
                        <a:buNone/>
                      </a:pPr>
                      <a:r>
                        <a:rPr lang="en-US" sz="2000" dirty="0" smtClean="0"/>
                        <a:t>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2000" dirty="0" smtClean="0"/>
                        <a:t>Objectives</a:t>
                      </a:r>
                      <a:endParaRPr lang="en-US" sz="2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77982">
                <a:tc>
                  <a:txBody>
                    <a:bodyPr/>
                    <a:lstStyle/>
                    <a:p>
                      <a:pPr marL="0" indent="0" algn="r">
                        <a:buNone/>
                      </a:pPr>
                      <a:r>
                        <a:rPr lang="en-US" sz="2000" dirty="0" smtClean="0"/>
                        <a:t>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2000" baseline="0" dirty="0" smtClean="0"/>
                        <a:t>Modules</a:t>
                      </a:r>
                      <a:endParaRPr lang="en-US" sz="2000" baseline="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77982">
                <a:tc>
                  <a:txBody>
                    <a:bodyPr/>
                    <a:lstStyle/>
                    <a:p>
                      <a:pPr marL="0" indent="0" algn="r">
                        <a:buNone/>
                      </a:pPr>
                      <a:r>
                        <a:rPr lang="en-US" sz="2000" dirty="0" smtClean="0"/>
                        <a:t>4.3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2000" baseline="0" dirty="0" smtClean="0"/>
                        <a:t>Screenshots</a:t>
                      </a:r>
                      <a:endParaRPr lang="en-US" sz="2000" baseline="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77982">
                <a:tc gridSpan="2">
                  <a:txBody>
                    <a:bodyPr/>
                    <a:lstStyle/>
                    <a:p>
                      <a:r>
                        <a:rPr lang="en-US" sz="2000" dirty="0" smtClean="0"/>
                        <a:t>5.</a:t>
                      </a:r>
                      <a:r>
                        <a:rPr lang="en-US" sz="2000" baseline="0" dirty="0" smtClean="0"/>
                        <a:t>   Conclusion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477982">
                <a:tc gridSpan="2">
                  <a:txBody>
                    <a:bodyPr/>
                    <a:lstStyle/>
                    <a:p>
                      <a:pPr marL="457200" indent="-457200">
                        <a:buNone/>
                      </a:pPr>
                      <a:r>
                        <a:rPr lang="en-US" sz="2000" dirty="0" smtClean="0"/>
                        <a:t>6.   Future Scope</a:t>
                      </a:r>
                      <a:endParaRPr lang="en-US" sz="2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bl>
          </a:graphicData>
        </a:graphic>
      </p:graphicFrame>
      <p:sp>
        <p:nvSpPr>
          <p:cNvPr id="3" name="Title 1"/>
          <p:cNvSpPr txBox="1">
            <a:spLocks/>
          </p:cNvSpPr>
          <p:nvPr/>
        </p:nvSpPr>
        <p:spPr>
          <a:xfrm>
            <a:off x="13855" y="0"/>
            <a:ext cx="4267201"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dirty="0" smtClean="0">
                <a:latin typeface="Times New Roman" pitchFamily="18" charset="0"/>
                <a:cs typeface="Times New Roman" pitchFamily="18" charset="0"/>
              </a:rPr>
              <a:t>Contents</a:t>
            </a:r>
            <a:endParaRPr lang="en-US" sz="5400" dirty="0">
              <a:latin typeface="Times New Roman" pitchFamily="18" charset="0"/>
              <a:cs typeface="Times New Roman" pitchFamily="18" charset="0"/>
            </a:endParaRPr>
          </a:p>
        </p:txBody>
      </p:sp>
      <p:cxnSp>
        <p:nvCxnSpPr>
          <p:cNvPr id="4" name="Straight Connector 3"/>
          <p:cNvCxnSpPr/>
          <p:nvPr/>
        </p:nvCxnSpPr>
        <p:spPr>
          <a:xfrm>
            <a:off x="914400" y="914400"/>
            <a:ext cx="7239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xmlns="" val="1341464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8016" t="16000" r="19012" b="9864"/>
          <a:stretch>
            <a:fillRect/>
          </a:stretch>
        </p:blipFill>
        <p:spPr bwMode="auto">
          <a:xfrm>
            <a:off x="2267744" y="404664"/>
            <a:ext cx="4637356" cy="2475914"/>
          </a:xfrm>
          <a:prstGeom prst="rect">
            <a:avLst/>
          </a:prstGeom>
          <a:noFill/>
          <a:ln w="9525">
            <a:noFill/>
            <a:miter lim="800000"/>
            <a:headEnd/>
            <a:tailEnd/>
          </a:ln>
        </p:spPr>
      </p:pic>
      <p:pic>
        <p:nvPicPr>
          <p:cNvPr id="3" name="Picture 2"/>
          <p:cNvPicPr/>
          <p:nvPr/>
        </p:nvPicPr>
        <p:blipFill>
          <a:blip r:embed="rId3" cstate="print"/>
          <a:srcRect l="17902" t="15579" r="18909"/>
          <a:stretch>
            <a:fillRect/>
          </a:stretch>
        </p:blipFill>
        <p:spPr bwMode="auto">
          <a:xfrm>
            <a:off x="1979712" y="3212976"/>
            <a:ext cx="5400600" cy="3477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t="15750" b="2657"/>
          <a:stretch>
            <a:fillRect/>
          </a:stretch>
        </p:blipFill>
        <p:spPr bwMode="auto">
          <a:xfrm>
            <a:off x="2123728" y="1268760"/>
            <a:ext cx="5112568" cy="4536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t="13472"/>
          <a:stretch>
            <a:fillRect/>
          </a:stretch>
        </p:blipFill>
        <p:spPr bwMode="auto">
          <a:xfrm>
            <a:off x="683568" y="908720"/>
            <a:ext cx="8064896" cy="5199856"/>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t="13089" b="70686"/>
          <a:stretch>
            <a:fillRect/>
          </a:stretch>
        </p:blipFill>
        <p:spPr bwMode="auto">
          <a:xfrm>
            <a:off x="683568" y="908720"/>
            <a:ext cx="8064896" cy="936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1979712" y="476672"/>
            <a:ext cx="5348064" cy="2973720"/>
          </a:xfrm>
          <a:prstGeom prst="rect">
            <a:avLst/>
          </a:prstGeom>
          <a:noFill/>
          <a:ln w="9525">
            <a:noFill/>
            <a:miter lim="800000"/>
            <a:headEnd/>
            <a:tailEnd/>
          </a:ln>
        </p:spPr>
      </p:pic>
      <p:pic>
        <p:nvPicPr>
          <p:cNvPr id="3" name="Picture 2" descr="https://downloads.intercomcdn.com/i/o/100303898/39a95f60575ce8bab71d7835/image.png"/>
          <p:cNvPicPr/>
          <p:nvPr/>
        </p:nvPicPr>
        <p:blipFill>
          <a:blip r:embed="rId3" cstate="print"/>
          <a:srcRect/>
          <a:stretch>
            <a:fillRect/>
          </a:stretch>
        </p:blipFill>
        <p:spPr bwMode="auto">
          <a:xfrm>
            <a:off x="1691680" y="3717032"/>
            <a:ext cx="5943600" cy="294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283" t="10482" r="2011" b="12579"/>
          <a:stretch>
            <a:fillRect/>
          </a:stretch>
        </p:blipFill>
        <p:spPr bwMode="auto">
          <a:xfrm>
            <a:off x="2123728" y="260648"/>
            <a:ext cx="5146166" cy="2808312"/>
          </a:xfrm>
          <a:prstGeom prst="rect">
            <a:avLst/>
          </a:prstGeom>
          <a:noFill/>
          <a:ln w="9525">
            <a:noFill/>
            <a:miter lim="800000"/>
            <a:headEnd/>
            <a:tailEnd/>
          </a:ln>
        </p:spPr>
      </p:pic>
      <p:pic>
        <p:nvPicPr>
          <p:cNvPr id="3" name="Picture 2"/>
          <p:cNvPicPr/>
          <p:nvPr/>
        </p:nvPicPr>
        <p:blipFill>
          <a:blip r:embed="rId3" cstate="print"/>
          <a:srcRect/>
          <a:stretch>
            <a:fillRect/>
          </a:stretch>
        </p:blipFill>
        <p:spPr bwMode="auto">
          <a:xfrm>
            <a:off x="1763688" y="3356993"/>
            <a:ext cx="5871592" cy="31683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381000"/>
            <a:ext cx="5181600" cy="769441"/>
          </a:xfrm>
          <a:prstGeom prst="rect">
            <a:avLst/>
          </a:prstGeom>
          <a:ln>
            <a:solidFill>
              <a:schemeClr val="accent1"/>
            </a:solidFill>
          </a:ln>
        </p:spPr>
        <p:txBody>
          <a:bodyPr wrap="square">
            <a:spAutoFit/>
          </a:bodyPr>
          <a:lstStyle/>
          <a:p>
            <a:pPr algn="ctr"/>
            <a:r>
              <a:rPr lang="en-US" sz="4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CONCLUSION</a:t>
            </a:r>
            <a:endPar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TextBox 2"/>
          <p:cNvSpPr txBox="1"/>
          <p:nvPr/>
        </p:nvSpPr>
        <p:spPr>
          <a:xfrm>
            <a:off x="457200" y="1600200"/>
            <a:ext cx="8305800" cy="4154984"/>
          </a:xfrm>
          <a:prstGeom prst="rect">
            <a:avLst/>
          </a:prstGeom>
          <a:noFill/>
        </p:spPr>
        <p:txBody>
          <a:bodyPr wrap="square" rtlCol="0">
            <a:spAutoFit/>
          </a:bodyPr>
          <a:lstStyle/>
          <a:p>
            <a:r>
              <a:rPr lang="en-US" sz="2200" dirty="0" smtClean="0"/>
              <a:t>The project is considerable with a good number of parameters. </a:t>
            </a:r>
          </a:p>
          <a:p>
            <a:endParaRPr lang="en-US" sz="2200" dirty="0" smtClean="0"/>
          </a:p>
          <a:p>
            <a:r>
              <a:rPr lang="en-US" sz="2200" dirty="0" smtClean="0"/>
              <a:t>Here are some parameters that describe the purpose of how this project can handle real-time issues and provide efficient solutions for them.</a:t>
            </a:r>
          </a:p>
          <a:p>
            <a:endParaRPr lang="en-US" sz="2200" dirty="0" smtClean="0"/>
          </a:p>
          <a:p>
            <a:r>
              <a:rPr lang="en-US" sz="2200" dirty="0" smtClean="0"/>
              <a:t> • </a:t>
            </a:r>
            <a:r>
              <a:rPr lang="en-US" sz="2200" b="1" dirty="0" smtClean="0"/>
              <a:t>Automation and Digitalization: </a:t>
            </a:r>
            <a:r>
              <a:rPr lang="en-US" sz="2200" dirty="0" smtClean="0"/>
              <a:t>Automation is done which reduces required human resource with an ideal solution providing remote monitoring and controlling.</a:t>
            </a:r>
          </a:p>
          <a:p>
            <a:endParaRPr lang="en-US" sz="2200" dirty="0" smtClean="0"/>
          </a:p>
          <a:p>
            <a:r>
              <a:rPr lang="en-US" sz="2200" dirty="0" smtClean="0"/>
              <a:t> • </a:t>
            </a:r>
            <a:r>
              <a:rPr lang="en-US" sz="2200" b="1" dirty="0" smtClean="0"/>
              <a:t>Risk Minimization: </a:t>
            </a:r>
            <a:r>
              <a:rPr lang="en-US" sz="2200" dirty="0" smtClean="0"/>
              <a:t>It eradicates the risk of accidents that may occur in case the temperature and humidity conditions are not met.</a:t>
            </a:r>
            <a:endParaRPr lang="en-US" sz="2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304800"/>
            <a:ext cx="4191000" cy="707886"/>
          </a:xfrm>
          <a:prstGeom prst="rect">
            <a:avLst/>
          </a:prstGeom>
          <a:ln>
            <a:solidFill>
              <a:schemeClr val="accent1"/>
            </a:solidFill>
          </a:ln>
        </p:spPr>
        <p:txBody>
          <a:bodyPr wrap="square">
            <a:spAutoFit/>
          </a:bodyPr>
          <a:lstStyle/>
          <a:p>
            <a:pPr algn="ctr"/>
            <a:r>
              <a:rPr lang="en-IN"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FUTURE SCOPE</a:t>
            </a:r>
            <a:endParaRPr lang="en-US" sz="105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TextBox 2"/>
          <p:cNvSpPr txBox="1"/>
          <p:nvPr/>
        </p:nvSpPr>
        <p:spPr>
          <a:xfrm>
            <a:off x="533400" y="1600200"/>
            <a:ext cx="8077200" cy="4401205"/>
          </a:xfrm>
          <a:prstGeom prst="rect">
            <a:avLst/>
          </a:prstGeom>
          <a:noFill/>
        </p:spPr>
        <p:txBody>
          <a:bodyPr wrap="square" rtlCol="0">
            <a:spAutoFit/>
          </a:bodyPr>
          <a:lstStyle/>
          <a:p>
            <a:r>
              <a:rPr lang="en-US" sz="2000" dirty="0" smtClean="0"/>
              <a:t>IoT based Remote Weather Controlling System will use Arduino sensors to detect temperature and humidity.</a:t>
            </a:r>
          </a:p>
          <a:p>
            <a:endParaRPr lang="en-US" sz="2000" dirty="0" smtClean="0"/>
          </a:p>
          <a:p>
            <a:r>
              <a:rPr lang="en-US" sz="2000" dirty="0" smtClean="0"/>
              <a:t> It updates the sensor values at regular intervals and based on that turn on or off the relay devices (air conditioners, heaters, etc.) in order to maintain the condition range with least interaction with user. </a:t>
            </a:r>
          </a:p>
          <a:p>
            <a:endParaRPr lang="en-US" sz="2000" dirty="0" smtClean="0"/>
          </a:p>
          <a:p>
            <a:r>
              <a:rPr lang="en-US" sz="2000" dirty="0" smtClean="0"/>
              <a:t>The project covers: </a:t>
            </a:r>
          </a:p>
          <a:p>
            <a:r>
              <a:rPr lang="en-US" sz="2000" dirty="0" smtClean="0"/>
              <a:t>• Remote Sensing            • Remote Monitoring</a:t>
            </a:r>
          </a:p>
          <a:p>
            <a:r>
              <a:rPr lang="en-US" sz="2000" dirty="0" smtClean="0"/>
              <a:t> • Automation	            • Event Based Action Triggering </a:t>
            </a:r>
          </a:p>
          <a:p>
            <a:r>
              <a:rPr lang="en-US" sz="2000" dirty="0" smtClean="0"/>
              <a:t>• Large Area Covering through LoRa.</a:t>
            </a:r>
          </a:p>
          <a:p>
            <a:endParaRPr lang="en-US" sz="2000" dirty="0" smtClean="0"/>
          </a:p>
          <a:p>
            <a:r>
              <a:rPr lang="en-US" sz="2000" dirty="0" smtClean="0"/>
              <a:t> This project has a wide scope of application. Applicable in Industries, Hospitals, Storage-houses, Home, Swimming pools, Oven, etc. </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2514600"/>
            <a:ext cx="6858000" cy="830997"/>
          </a:xfrm>
          <a:prstGeom prst="rect">
            <a:avLst/>
          </a:prstGeom>
          <a:noFill/>
          <a:ln>
            <a:solidFill>
              <a:schemeClr val="accent1"/>
            </a:solidFill>
          </a:ln>
        </p:spPr>
        <p:txBody>
          <a:bodyPr wrap="square" rtlCol="0">
            <a:spAutoFit/>
          </a:bodyPr>
          <a:lstStyle/>
          <a:p>
            <a:pPr algn="ctr"/>
            <a:r>
              <a:rPr lang="en-IN"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INTRODUCTION</a:t>
            </a:r>
            <a:endParaRPr lang="en-US"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295400"/>
            <a:ext cx="8382000" cy="4247317"/>
          </a:xfrm>
          <a:prstGeom prst="rect">
            <a:avLst/>
          </a:prstGeom>
          <a:noFill/>
        </p:spPr>
        <p:txBody>
          <a:bodyPr wrap="square" rtlCol="0">
            <a:spAutoFit/>
          </a:bodyPr>
          <a:lstStyle/>
          <a:p>
            <a:pPr>
              <a:buFont typeface="Arial" pitchFamily="34" charset="0"/>
              <a:buChar char="•"/>
            </a:pPr>
            <a:endParaRPr lang="en-US" dirty="0" smtClean="0"/>
          </a:p>
          <a:p>
            <a:pPr>
              <a:buFont typeface="Arial" pitchFamily="34" charset="0"/>
              <a:buChar char="•"/>
            </a:pPr>
            <a:r>
              <a:rPr lang="en-US" dirty="0" smtClean="0">
                <a:ln>
                  <a:solidFill>
                    <a:schemeClr val="accent5"/>
                  </a:solidFill>
                </a:ln>
              </a:rPr>
              <a:t> </a:t>
            </a:r>
            <a:r>
              <a:rPr lang="en-US" sz="2400" dirty="0" smtClean="0">
                <a:ln>
                  <a:solidFill>
                    <a:schemeClr val="accent5"/>
                  </a:solidFill>
                </a:ln>
              </a:rPr>
              <a:t>IoT based Remote Weather Controlling System is a project whose central task is to remotely monitor and control the weather conditions in order to maintain a specific required range of temperature and humidity</a:t>
            </a:r>
            <a:r>
              <a:rPr lang="en-US" sz="2400" dirty="0" smtClean="0">
                <a:ln>
                  <a:solidFill>
                    <a:schemeClr val="accent5"/>
                  </a:solidFill>
                </a:ln>
              </a:rPr>
              <a:t>.</a:t>
            </a:r>
          </a:p>
          <a:p>
            <a:endParaRPr lang="en-US" sz="2400" dirty="0" smtClean="0">
              <a:ln>
                <a:solidFill>
                  <a:schemeClr val="accent5"/>
                </a:solidFill>
              </a:ln>
            </a:endParaRPr>
          </a:p>
          <a:p>
            <a:endParaRPr lang="en-US" sz="2400" dirty="0" smtClean="0">
              <a:ln>
                <a:solidFill>
                  <a:schemeClr val="accent5"/>
                </a:solidFill>
              </a:ln>
            </a:endParaRPr>
          </a:p>
          <a:p>
            <a:pPr>
              <a:buFont typeface="Arial" pitchFamily="34" charset="0"/>
              <a:buChar char="•"/>
            </a:pPr>
            <a:r>
              <a:rPr lang="en-US" sz="2400" dirty="0" smtClean="0">
                <a:ln>
                  <a:solidFill>
                    <a:schemeClr val="accent5"/>
                  </a:solidFill>
                </a:ln>
              </a:rPr>
              <a:t> The core idea of the project is to implement an intelligent and smart monitoring and controlling with less user interaction as possible. </a:t>
            </a:r>
          </a:p>
          <a:p>
            <a:endParaRPr lang="en-IN" dirty="0" smtClean="0"/>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2286000"/>
            <a:ext cx="6324600" cy="1569660"/>
          </a:xfrm>
          <a:prstGeom prst="rect">
            <a:avLst/>
          </a:prstGeom>
          <a:ln>
            <a:solidFill>
              <a:schemeClr val="accent1"/>
            </a:solidFill>
          </a:ln>
        </p:spPr>
        <p:txBody>
          <a:bodyPr wrap="square">
            <a:spAutoFit/>
          </a:bodyPr>
          <a:lstStyle/>
          <a:p>
            <a:pPr algn="ctr"/>
            <a:r>
              <a:rPr lang="en-US"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Tools and Technology</a:t>
            </a:r>
          </a:p>
          <a:p>
            <a:pPr algn="ctr"/>
            <a:r>
              <a:rPr lang="en-US"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Used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27981" t="28380" r="30373" b="4242"/>
          <a:stretch>
            <a:fillRect/>
          </a:stretch>
        </p:blipFill>
        <p:spPr bwMode="auto">
          <a:xfrm>
            <a:off x="1219200" y="533400"/>
            <a:ext cx="6629400" cy="575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l="8842" t="23529" r="57053" b="4706"/>
          <a:stretch>
            <a:fillRect/>
          </a:stretch>
        </p:blipFill>
        <p:spPr bwMode="auto">
          <a:xfrm>
            <a:off x="1752600" y="228600"/>
            <a:ext cx="5715000" cy="64558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l="54316" t="21765" r="10947" b="26471"/>
          <a:stretch>
            <a:fillRect/>
          </a:stretch>
        </p:blipFill>
        <p:spPr bwMode="auto">
          <a:xfrm>
            <a:off x="1219200" y="609600"/>
            <a:ext cx="6781800" cy="5425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l="56842" t="34706" r="15368" b="34706"/>
          <a:stretch>
            <a:fillRect/>
          </a:stretch>
        </p:blipFill>
        <p:spPr bwMode="auto">
          <a:xfrm>
            <a:off x="1981200" y="381000"/>
            <a:ext cx="5029200" cy="297180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l="8947" t="58235" r="56948" b="8824"/>
          <a:stretch>
            <a:fillRect/>
          </a:stretch>
        </p:blipFill>
        <p:spPr bwMode="auto">
          <a:xfrm>
            <a:off x="1676400" y="3200400"/>
            <a:ext cx="5791200" cy="30028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TotalTime>
  <Words>651</Words>
  <Application>Microsoft Office PowerPoint</Application>
  <PresentationFormat>On-screen Show (4:3)</PresentationFormat>
  <Paragraphs>100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SKIT</dc:creator>
  <cp:lastModifiedBy>HP</cp:lastModifiedBy>
  <cp:revision>10</cp:revision>
  <dcterms:created xsi:type="dcterms:W3CDTF">2020-12-04T06:30:49Z</dcterms:created>
  <dcterms:modified xsi:type="dcterms:W3CDTF">2020-12-05T04:38:13Z</dcterms:modified>
</cp:coreProperties>
</file>